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3" r:id="rId4"/>
    <p:sldId id="271" r:id="rId5"/>
    <p:sldId id="265" r:id="rId6"/>
    <p:sldId id="266" r:id="rId7"/>
    <p:sldId id="267" r:id="rId8"/>
    <p:sldId id="270" r:id="rId9"/>
    <p:sldId id="274" r:id="rId10"/>
    <p:sldId id="275" r:id="rId11"/>
    <p:sldId id="268" r:id="rId12"/>
    <p:sldId id="269" r:id="rId13"/>
    <p:sldId id="276" r:id="rId14"/>
    <p:sldId id="277" r:id="rId15"/>
    <p:sldId id="26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5C"/>
    <a:srgbClr val="02101F"/>
    <a:srgbClr val="033047"/>
    <a:srgbClr val="021325"/>
    <a:srgbClr val="001B50"/>
    <a:srgbClr val="102D6E"/>
    <a:srgbClr val="09193D"/>
    <a:srgbClr val="00FFFF"/>
    <a:srgbClr val="F3FAFF"/>
    <a:srgbClr val="E1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2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 flip="none" rotWithShape="1">
          <a:gsLst>
            <a:gs pos="56000">
              <a:srgbClr val="000000"/>
            </a:gs>
            <a:gs pos="94000">
              <a:srgbClr val="005C71"/>
            </a:gs>
            <a:gs pos="80000">
              <a:srgbClr val="002060">
                <a:lumMod val="65000"/>
              </a:srgbClr>
            </a:gs>
            <a:gs pos="100000">
              <a:srgbClr val="00FFFF">
                <a:lumMod val="63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0;p30"/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917460" y="-316356"/>
            <a:ext cx="42745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4171" y="0"/>
            <a:ext cx="6594021" cy="6858000"/>
          </a:xfrm>
          <a:prstGeom prst="rect">
            <a:avLst/>
          </a:prstGeom>
          <a:gradFill>
            <a:gsLst>
              <a:gs pos="32000">
                <a:srgbClr val="000000"/>
              </a:gs>
              <a:gs pos="93000">
                <a:srgbClr val="001842"/>
              </a:gs>
              <a:gs pos="68000">
                <a:srgbClr val="002060">
                  <a:lumMod val="68000"/>
                </a:srgbClr>
              </a:gs>
              <a:gs pos="100000">
                <a:srgbClr val="00FFFF">
                  <a:lumMod val="63000"/>
                </a:srgbClr>
              </a:gs>
            </a:gsLst>
            <a:lin ang="0" scaled="1"/>
          </a:gradFill>
        </p:spPr>
      </p:pic>
      <p:grpSp>
        <p:nvGrpSpPr>
          <p:cNvPr id="12" name="群組 11"/>
          <p:cNvGrpSpPr/>
          <p:nvPr userDrawn="1"/>
        </p:nvGrpSpPr>
        <p:grpSpPr>
          <a:xfrm>
            <a:off x="9438300" y="193035"/>
            <a:ext cx="2060456" cy="546621"/>
            <a:chOff x="9740383" y="89834"/>
            <a:chExt cx="2284192" cy="615793"/>
          </a:xfrm>
        </p:grpSpPr>
        <p:pic>
          <p:nvPicPr>
            <p:cNvPr id="10" name="圖片 9"/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40384" y="266700"/>
              <a:ext cx="2284191" cy="43892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1263"/>
            <a:stretch/>
          </p:blipFill>
          <p:spPr>
            <a:xfrm>
              <a:off x="9740383" y="89834"/>
              <a:ext cx="2284191" cy="176866"/>
            </a:xfrm>
            <a:prstGeom prst="rect">
              <a:avLst/>
            </a:prstGeom>
          </p:spPr>
        </p:pic>
      </p:grp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38700" y="4968092"/>
            <a:ext cx="6642100" cy="1175079"/>
          </a:xfrm>
        </p:spPr>
        <p:txBody>
          <a:bodyPr anchor="ctr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33900" y="2304255"/>
            <a:ext cx="6946900" cy="2514874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116419" y="6414871"/>
            <a:ext cx="596138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00" b="1" i="1" dirty="0">
                <a:solidFill>
                  <a:srgbClr val="00FFFF"/>
                </a:solidFill>
                <a:latin typeface="+mn-lt"/>
              </a:rPr>
              <a:t>Echoing the Future – Bridging the World</a:t>
            </a:r>
            <a:endParaRPr lang="zh-TW" altLang="en-US" sz="1900" b="1" i="1" dirty="0">
              <a:solidFill>
                <a:srgbClr val="00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356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49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20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1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1542" y="-181429"/>
            <a:ext cx="1494972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0711543" y="0"/>
            <a:ext cx="1480458" cy="642839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299200"/>
            <a:ext cx="12192000" cy="55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4158663" y="6563323"/>
            <a:ext cx="4170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spc="0" baseline="0" dirty="0">
                <a:solidFill>
                  <a:schemeClr val="bg1"/>
                </a:solidFill>
              </a:rPr>
              <a:t>@Copyright 2021 </a:t>
            </a:r>
            <a:r>
              <a:rPr lang="en-US" altLang="zh-TW" sz="900" spc="0" baseline="0" dirty="0" err="1">
                <a:solidFill>
                  <a:schemeClr val="bg1"/>
                </a:solidFill>
              </a:rPr>
              <a:t>KaiKuTek</a:t>
            </a:r>
            <a:r>
              <a:rPr lang="en-US" altLang="zh-TW" sz="900" spc="0" baseline="0" dirty="0">
                <a:solidFill>
                  <a:schemeClr val="bg1"/>
                </a:solidFill>
              </a:rPr>
              <a:t> INC.. All Rights Reserved.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940789" y="6479252"/>
            <a:ext cx="362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>
                <a:solidFill>
                  <a:srgbClr val="00FFFF"/>
                </a:solidFill>
              </a:rPr>
              <a:t>Echoing</a:t>
            </a:r>
            <a:r>
              <a:rPr lang="en-US" altLang="zh-TW" sz="1600" i="1" baseline="0" dirty="0">
                <a:solidFill>
                  <a:srgbClr val="00FFFF"/>
                </a:solidFill>
              </a:rPr>
              <a:t> the Future – Bridging the World</a:t>
            </a:r>
            <a:endParaRPr lang="zh-TW" altLang="en-US" sz="1600" i="1" dirty="0">
              <a:solidFill>
                <a:srgbClr val="00FFFF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09" y="6378770"/>
            <a:ext cx="1420951" cy="374155"/>
          </a:xfrm>
          <a:prstGeom prst="rect">
            <a:avLst/>
          </a:prstGeom>
        </p:spPr>
      </p:pic>
      <p:sp>
        <p:nvSpPr>
          <p:cNvPr id="13" name="文字方塊 12"/>
          <p:cNvSpPr txBox="1"/>
          <p:nvPr userDrawn="1"/>
        </p:nvSpPr>
        <p:spPr>
          <a:xfrm>
            <a:off x="10121900" y="50800"/>
            <a:ext cx="148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>
                <a:solidFill>
                  <a:srgbClr val="FF0000"/>
                </a:solidFill>
              </a:rPr>
              <a:t>Confidential</a:t>
            </a:r>
            <a:endParaRPr lang="zh-TW" altLang="en-US" b="1" i="1" dirty="0">
              <a:solidFill>
                <a:srgbClr val="FF000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5421" y="6428398"/>
            <a:ext cx="1652759" cy="350385"/>
          </a:xfrm>
          <a:prstGeom prst="rect">
            <a:avLst/>
          </a:prstGeom>
        </p:spPr>
      </p:pic>
      <p:sp>
        <p:nvSpPr>
          <p:cNvPr id="15" name="文字方塊 14"/>
          <p:cNvSpPr txBox="1"/>
          <p:nvPr userDrawn="1"/>
        </p:nvSpPr>
        <p:spPr>
          <a:xfrm>
            <a:off x="2500313" y="6513512"/>
            <a:ext cx="44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‧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07886"/>
            <a:ext cx="10515600" cy="4769077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28603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03"/>
          <a:stretch/>
        </p:blipFill>
        <p:spPr>
          <a:xfrm flipH="1">
            <a:off x="3990699" y="0"/>
            <a:ext cx="8201301" cy="1263242"/>
          </a:xfrm>
          <a:prstGeom prst="rect">
            <a:avLst/>
          </a:prstGeom>
        </p:spPr>
      </p:pic>
      <p:grpSp>
        <p:nvGrpSpPr>
          <p:cNvPr id="6" name="群組 5"/>
          <p:cNvGrpSpPr/>
          <p:nvPr userDrawn="1"/>
        </p:nvGrpSpPr>
        <p:grpSpPr>
          <a:xfrm>
            <a:off x="-1" y="0"/>
            <a:ext cx="4556034" cy="6858000"/>
            <a:chOff x="-1" y="0"/>
            <a:chExt cx="4223657" cy="6858000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122"/>
            <a:stretch/>
          </p:blipFill>
          <p:spPr>
            <a:xfrm rot="5400000">
              <a:off x="-1317172" y="1317172"/>
              <a:ext cx="6858000" cy="4223656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-1" y="0"/>
              <a:ext cx="4223657" cy="6858000"/>
            </a:xfrm>
            <a:prstGeom prst="rect">
              <a:avLst/>
            </a:prstGeom>
            <a:solidFill>
              <a:srgbClr val="00206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862286" y="2624431"/>
            <a:ext cx="7166201" cy="1325563"/>
          </a:xfrm>
        </p:spPr>
        <p:txBody>
          <a:bodyPr/>
          <a:lstStyle>
            <a:lvl1pPr>
              <a:defRPr b="1">
                <a:latin typeface="Candara" panose="020E0502030303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4556033" y="6595873"/>
            <a:ext cx="3201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@Copyright 2021 JMicron Technology Corp &amp; </a:t>
            </a:r>
            <a:r>
              <a:rPr lang="en-US" altLang="zh-TW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KaiKuTek</a:t>
            </a:r>
            <a:r>
              <a:rPr lang="en-US" altLang="zh-TW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INC.</a:t>
            </a:r>
            <a:r>
              <a:rPr lang="en-US" altLang="zh-TW" sz="7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All Rights Reserved.</a:t>
            </a:r>
            <a:endParaRPr lang="zh-TW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98" y="179986"/>
            <a:ext cx="1741814" cy="458642"/>
          </a:xfrm>
          <a:prstGeom prst="rect">
            <a:avLst/>
          </a:prstGeom>
        </p:spPr>
      </p:pic>
      <p:sp>
        <p:nvSpPr>
          <p:cNvPr id="16" name="文字方塊 15"/>
          <p:cNvSpPr txBox="1"/>
          <p:nvPr userDrawn="1"/>
        </p:nvSpPr>
        <p:spPr>
          <a:xfrm>
            <a:off x="7984331" y="6502112"/>
            <a:ext cx="362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>
                <a:solidFill>
                  <a:srgbClr val="102D6E"/>
                </a:solidFill>
              </a:rPr>
              <a:t>Echoing</a:t>
            </a:r>
            <a:r>
              <a:rPr lang="en-US" altLang="zh-TW" sz="1600" i="1" baseline="0" dirty="0">
                <a:solidFill>
                  <a:srgbClr val="102D6E"/>
                </a:solidFill>
              </a:rPr>
              <a:t> the Future – Bridging the World</a:t>
            </a:r>
            <a:endParaRPr lang="zh-TW" altLang="en-US" sz="1600" i="1" dirty="0">
              <a:solidFill>
                <a:srgbClr val="102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32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67096" cy="685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03"/>
          <a:stretch/>
        </p:blipFill>
        <p:spPr>
          <a:xfrm flipH="1">
            <a:off x="3990699" y="0"/>
            <a:ext cx="8201301" cy="12632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3797" y="0"/>
            <a:ext cx="4553298" cy="6858000"/>
          </a:xfrm>
          <a:prstGeom prst="rect">
            <a:avLst/>
          </a:prstGeom>
          <a:solidFill>
            <a:srgbClr val="001F5C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 userDrawn="1"/>
        </p:nvSpPr>
        <p:spPr>
          <a:xfrm>
            <a:off x="5153479" y="6595872"/>
            <a:ext cx="2875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@Copyright 2021 </a:t>
            </a:r>
            <a:r>
              <a:rPr lang="en-US" altLang="zh-TW" sz="9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KaiKuTeK</a:t>
            </a:r>
            <a:r>
              <a:rPr lang="en-US" altLang="zh-TW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INC.</a:t>
            </a:r>
            <a:r>
              <a:rPr lang="en-US" altLang="zh-TW" sz="9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All Rights Reserved.</a:t>
            </a:r>
            <a:endParaRPr lang="zh-TW" altLang="en-US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7984331" y="6502112"/>
            <a:ext cx="362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>
                <a:solidFill>
                  <a:srgbClr val="102D6E"/>
                </a:solidFill>
              </a:rPr>
              <a:t>Echoing</a:t>
            </a:r>
            <a:r>
              <a:rPr lang="en-US" altLang="zh-TW" sz="1600" i="1" baseline="0" dirty="0">
                <a:solidFill>
                  <a:srgbClr val="102D6E"/>
                </a:solidFill>
              </a:rPr>
              <a:t> the Future – Bridging the World</a:t>
            </a:r>
            <a:endParaRPr lang="zh-TW" altLang="en-US" sz="1600" i="1" dirty="0">
              <a:solidFill>
                <a:srgbClr val="102D6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7388" y="2624137"/>
            <a:ext cx="3932237" cy="1600200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19750" y="1352550"/>
            <a:ext cx="5735638" cy="3962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101" y="266700"/>
            <a:ext cx="1794079" cy="37724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48" y="224256"/>
            <a:ext cx="1703040" cy="385890"/>
          </a:xfrm>
          <a:prstGeom prst="rect">
            <a:avLst/>
          </a:prstGeom>
        </p:spPr>
      </p:pic>
      <p:sp>
        <p:nvSpPr>
          <p:cNvPr id="17" name="文字方塊 16"/>
          <p:cNvSpPr txBox="1"/>
          <p:nvPr userDrawn="1"/>
        </p:nvSpPr>
        <p:spPr>
          <a:xfrm>
            <a:off x="2043113" y="328612"/>
            <a:ext cx="44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‧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791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pos="286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07" b="5210"/>
          <a:stretch/>
        </p:blipFill>
        <p:spPr>
          <a:xfrm>
            <a:off x="0" y="0"/>
            <a:ext cx="12189632" cy="6858000"/>
          </a:xfrm>
          <a:prstGeom prst="rect">
            <a:avLst/>
          </a:prstGeom>
        </p:spPr>
      </p:pic>
      <p:sp>
        <p:nvSpPr>
          <p:cNvPr id="8" name="文字方塊 7"/>
          <p:cNvSpPr txBox="1"/>
          <p:nvPr userDrawn="1"/>
        </p:nvSpPr>
        <p:spPr>
          <a:xfrm>
            <a:off x="8331200" y="3971487"/>
            <a:ext cx="366195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solidFill>
                  <a:schemeClr val="bg1"/>
                </a:solidFill>
                <a:latin typeface="+mn-lt"/>
              </a:rPr>
              <a:t>Thank You</a:t>
            </a:r>
            <a:r>
              <a:rPr lang="en-US" altLang="zh-TW" sz="5400" b="1" baseline="0" dirty="0">
                <a:solidFill>
                  <a:schemeClr val="bg1"/>
                </a:solidFill>
                <a:latin typeface="+mn-lt"/>
              </a:rPr>
              <a:t>!</a:t>
            </a:r>
          </a:p>
          <a:p>
            <a:pPr algn="ctr"/>
            <a:endParaRPr lang="en-US" altLang="zh-TW" sz="1100" b="0" baseline="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TW" sz="1800" b="0" baseline="0" dirty="0">
                <a:solidFill>
                  <a:schemeClr val="bg1"/>
                </a:solidFill>
                <a:latin typeface="+mj-lt"/>
              </a:rPr>
              <a:t>www.kaikutek.com</a:t>
            </a:r>
            <a:endParaRPr lang="zh-TW" altLang="en-US" sz="1600" b="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群組 8"/>
          <p:cNvGrpSpPr/>
          <p:nvPr userDrawn="1"/>
        </p:nvGrpSpPr>
        <p:grpSpPr>
          <a:xfrm>
            <a:off x="8331200" y="1159207"/>
            <a:ext cx="3661954" cy="908311"/>
            <a:chOff x="9740383" y="89834"/>
            <a:chExt cx="2284192" cy="615793"/>
          </a:xfrm>
        </p:grpSpPr>
        <p:pic>
          <p:nvPicPr>
            <p:cNvPr id="10" name="圖片 9"/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40384" y="266700"/>
              <a:ext cx="2284191" cy="43892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1263"/>
            <a:stretch/>
          </p:blipFill>
          <p:spPr>
            <a:xfrm>
              <a:off x="9740383" y="89834"/>
              <a:ext cx="2284191" cy="176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898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81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12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85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35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BAE79-A774-426C-9B0C-70AAD2A47DB0}" type="datetimeFigureOut">
              <a:rPr lang="zh-TW" altLang="en-US" smtClean="0"/>
              <a:t>2022/1/26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82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10" Type="http://schemas.openxmlformats.org/officeDocument/2006/relationships/slide" Target="slide8.xml"/><Relationship Id="rId4" Type="http://schemas.openxmlformats.org/officeDocument/2006/relationships/slide" Target="slide7.xml"/><Relationship Id="rId9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412609" y="2095500"/>
            <a:ext cx="7068191" cy="2667000"/>
          </a:xfrm>
        </p:spPr>
        <p:txBody>
          <a:bodyPr/>
          <a:lstStyle/>
          <a:p>
            <a:r>
              <a:rPr lang="en-US" altLang="zh-TW" dirty="0" err="1">
                <a:latin typeface="Arial" panose="020B0604020202020204" pitchFamily="34" charset="0"/>
              </a:rPr>
              <a:t>Ksoc</a:t>
            </a:r>
            <a:r>
              <a:rPr lang="en-US" altLang="zh-TW" dirty="0">
                <a:latin typeface="Arial" panose="020B0604020202020204" pitchFamily="34" charset="0"/>
              </a:rPr>
              <a:t> Tool user guideline</a:t>
            </a:r>
            <a:endParaRPr lang="zh-TW" altLang="en-US" dirty="0">
              <a:latin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412609" y="4968092"/>
            <a:ext cx="7068191" cy="1175079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release-60000-001-v2.0.0-20211025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7735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CA15F41-1A27-45C0-ACD6-9A43C4A3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Gesture Recording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D95C23-4EF4-4A1A-AEE1-1D98216EF827}"/>
              </a:ext>
            </a:extLst>
          </p:cNvPr>
          <p:cNvSpPr txBox="1"/>
          <p:nvPr/>
        </p:nvSpPr>
        <p:spPr>
          <a:xfrm>
            <a:off x="7355756" y="1436013"/>
            <a:ext cx="4018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When you are in the “</a:t>
            </a:r>
            <a:r>
              <a:rPr lang="en-US" altLang="zh-TW" sz="1600" dirty="0">
                <a:solidFill>
                  <a:srgbClr val="C00000"/>
                </a:solidFill>
              </a:rPr>
              <a:t>Manual</a:t>
            </a:r>
            <a:r>
              <a:rPr lang="en-US" altLang="zh-TW" sz="1600" dirty="0"/>
              <a:t>” mode, you have to add gesture collection region by yourself, the number of gesture must be same as number of gesture region.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Press </a:t>
            </a:r>
            <a:r>
              <a:rPr lang="en-US" altLang="zh-TW" sz="1600" dirty="0">
                <a:solidFill>
                  <a:srgbClr val="C00000"/>
                </a:solidFill>
              </a:rPr>
              <a:t>key 0~9 </a:t>
            </a:r>
            <a:r>
              <a:rPr lang="en-US" altLang="zh-TW" sz="1600" dirty="0"/>
              <a:t>in the beginning of gesture region and don’t release until the end of the region.</a:t>
            </a:r>
          </a:p>
          <a:p>
            <a:r>
              <a:rPr lang="en-US" altLang="zh-TW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When you are recording in raw data ,frame count region bars length will be </a:t>
            </a:r>
            <a:r>
              <a:rPr lang="en-US" altLang="zh-TW" sz="1600" dirty="0">
                <a:solidFill>
                  <a:srgbClr val="C00000"/>
                </a:solidFill>
              </a:rPr>
              <a:t>0.8</a:t>
            </a:r>
            <a:r>
              <a:rPr lang="en-US" altLang="zh-TW" sz="1600" dirty="0"/>
              <a:t> if object is in the recognizable region else is </a:t>
            </a:r>
            <a:r>
              <a:rPr lang="en-US" altLang="zh-TW" sz="1600" dirty="0">
                <a:solidFill>
                  <a:srgbClr val="C00000"/>
                </a:solidFill>
              </a:rPr>
              <a:t>0.4.</a:t>
            </a:r>
            <a:r>
              <a:rPr lang="en-US" altLang="zh-TW" sz="1600" dirty="0"/>
              <a:t> If recording in RDI PHD map, it will always be 0.8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Default recording file is a .</a:t>
            </a:r>
            <a:r>
              <a:rPr lang="en-US" altLang="zh-TW" sz="1600" dirty="0" err="1"/>
              <a:t>kkt</a:t>
            </a:r>
            <a:r>
              <a:rPr lang="en-US" altLang="zh-TW" sz="1600" dirty="0"/>
              <a:t> file. If “Save .KKT only” option not checked, both .</a:t>
            </a:r>
            <a:r>
              <a:rPr lang="en-US" altLang="zh-TW" sz="1600" dirty="0" err="1"/>
              <a:t>kkt</a:t>
            </a:r>
            <a:r>
              <a:rPr lang="en-US" altLang="zh-TW" sz="1600" dirty="0"/>
              <a:t> file and .h5 file will be generated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95D028-B16C-4DD8-8BB9-15ADA747DA24}"/>
              </a:ext>
            </a:extLst>
          </p:cNvPr>
          <p:cNvSpPr txBox="1"/>
          <p:nvPr/>
        </p:nvSpPr>
        <p:spPr>
          <a:xfrm>
            <a:off x="5990035" y="5608739"/>
            <a:ext cx="111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map</a:t>
            </a:r>
            <a:endParaRPr lang="zh-TW" alt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內容版面配置區 4">
            <a:extLst>
              <a:ext uri="{FF2B5EF4-FFF2-40B4-BE49-F238E27FC236}">
                <a16:creationId xmlns:a16="http://schemas.microsoft.com/office/drawing/2014/main" id="{BCB96C95-DB39-4338-955A-72EE5934D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886"/>
            <a:ext cx="6255852" cy="4555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6E4CE2B-E25F-4695-B659-7458E0B7AB2D}"/>
              </a:ext>
            </a:extLst>
          </p:cNvPr>
          <p:cNvSpPr/>
          <p:nvPr/>
        </p:nvSpPr>
        <p:spPr>
          <a:xfrm>
            <a:off x="897622" y="1812022"/>
            <a:ext cx="1971413" cy="2432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BA4CDC-24E6-44D1-A6EC-946319163C23}"/>
              </a:ext>
            </a:extLst>
          </p:cNvPr>
          <p:cNvSpPr/>
          <p:nvPr/>
        </p:nvSpPr>
        <p:spPr>
          <a:xfrm>
            <a:off x="897622" y="3064115"/>
            <a:ext cx="1971413" cy="4340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A053F3E-31C2-4C41-B8AC-31DF365E2903}"/>
              </a:ext>
            </a:extLst>
          </p:cNvPr>
          <p:cNvSpPr/>
          <p:nvPr/>
        </p:nvSpPr>
        <p:spPr>
          <a:xfrm>
            <a:off x="4420998" y="1870744"/>
            <a:ext cx="1569037" cy="16273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BA5EBCB-4C72-4B2F-ACAD-90DE07FD41B1}"/>
              </a:ext>
            </a:extLst>
          </p:cNvPr>
          <p:cNvSpPr/>
          <p:nvPr/>
        </p:nvSpPr>
        <p:spPr>
          <a:xfrm>
            <a:off x="3130740" y="2059892"/>
            <a:ext cx="568806" cy="14382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18BA49F-F2FA-4795-896B-65EE892BA963}"/>
              </a:ext>
            </a:extLst>
          </p:cNvPr>
          <p:cNvSpPr txBox="1"/>
          <p:nvPr/>
        </p:nvSpPr>
        <p:spPr>
          <a:xfrm>
            <a:off x="817744" y="3484647"/>
            <a:ext cx="197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Number of gesture = 1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D670196-3980-4BC2-811E-17C91CE114AB}"/>
              </a:ext>
            </a:extLst>
          </p:cNvPr>
          <p:cNvSpPr txBox="1"/>
          <p:nvPr/>
        </p:nvSpPr>
        <p:spPr>
          <a:xfrm>
            <a:off x="4159293" y="1316618"/>
            <a:ext cx="2290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Gesture region bars, </a:t>
            </a:r>
          </a:p>
          <a:p>
            <a:r>
              <a:rPr lang="en-US" altLang="zh-TW" sz="1400" b="1" dirty="0">
                <a:solidFill>
                  <a:srgbClr val="C00000"/>
                </a:solidFill>
              </a:rPr>
              <a:t>number of gesture region =1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BE5602E-EF4B-4092-91FA-3725411F38DB}"/>
              </a:ext>
            </a:extLst>
          </p:cNvPr>
          <p:cNvSpPr txBox="1"/>
          <p:nvPr/>
        </p:nvSpPr>
        <p:spPr>
          <a:xfrm>
            <a:off x="3014196" y="3451385"/>
            <a:ext cx="2290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Frame count  region bars 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22F2136-89F4-4C16-A2A4-2803C9FD90AA}"/>
              </a:ext>
            </a:extLst>
          </p:cNvPr>
          <p:cNvSpPr txBox="1"/>
          <p:nvPr/>
        </p:nvSpPr>
        <p:spPr>
          <a:xfrm>
            <a:off x="798601" y="2004969"/>
            <a:ext cx="197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Mode = “Manual”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5CFE986-9172-41FC-984F-B0CDD1F3FA4E}"/>
              </a:ext>
            </a:extLst>
          </p:cNvPr>
          <p:cNvSpPr txBox="1"/>
          <p:nvPr/>
        </p:nvSpPr>
        <p:spPr>
          <a:xfrm>
            <a:off x="5624006" y="230583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b="1" dirty="0">
                <a:solidFill>
                  <a:schemeClr val="accent1"/>
                </a:solidFill>
              </a:rPr>
              <a:t>End(release)</a:t>
            </a:r>
            <a:endParaRPr lang="zh-TW" altLang="en-US" sz="900" b="1" dirty="0">
              <a:solidFill>
                <a:schemeClr val="accent1"/>
              </a:solidFill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7E7B9EA1-7F1E-4F79-9D15-2AB0F35DA000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919909" y="2421247"/>
            <a:ext cx="70409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3449B48-CFD5-42B7-881B-566ADC8A6B2A}"/>
              </a:ext>
            </a:extLst>
          </p:cNvPr>
          <p:cNvSpPr txBox="1"/>
          <p:nvPr/>
        </p:nvSpPr>
        <p:spPr>
          <a:xfrm>
            <a:off x="3933742" y="2306611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b="1" dirty="0">
                <a:solidFill>
                  <a:schemeClr val="accent1"/>
                </a:solidFill>
              </a:rPr>
              <a:t>Beginning(press)</a:t>
            </a:r>
            <a:endParaRPr lang="zh-TW" altLang="en-US" sz="900" b="1" dirty="0">
              <a:solidFill>
                <a:schemeClr val="accent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7CC04F4-A5F4-40E7-9112-6E27BD292E1F}"/>
              </a:ext>
            </a:extLst>
          </p:cNvPr>
          <p:cNvSpPr txBox="1"/>
          <p:nvPr/>
        </p:nvSpPr>
        <p:spPr>
          <a:xfrm>
            <a:off x="4948841" y="2443098"/>
            <a:ext cx="558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b="1" dirty="0">
                <a:solidFill>
                  <a:schemeClr val="accent1"/>
                </a:solidFill>
              </a:rPr>
              <a:t>Pressed</a:t>
            </a:r>
            <a:endParaRPr lang="zh-TW" altLang="en-US" sz="9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3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6EBFF6A-39A6-4363-8EBC-C56AA69A5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2106" y="1466164"/>
            <a:ext cx="4002453" cy="3041864"/>
          </a:xfr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Hardware Inference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D95C23-4EF4-4A1A-AEE1-1D98216EF827}"/>
              </a:ext>
            </a:extLst>
          </p:cNvPr>
          <p:cNvSpPr txBox="1"/>
          <p:nvPr/>
        </p:nvSpPr>
        <p:spPr>
          <a:xfrm>
            <a:off x="935238" y="5105225"/>
            <a:ext cx="103215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Show hardware inference result when the gesture was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When the gesture 1 was detected bar 1 will go high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Gesture triggered when gesture bar is higher than </a:t>
            </a:r>
            <a:r>
              <a:rPr lang="en-US" altLang="zh-TW" sz="1600" dirty="0">
                <a:solidFill>
                  <a:srgbClr val="C00000"/>
                </a:solidFill>
              </a:rPr>
              <a:t>upper threshold </a:t>
            </a:r>
            <a:r>
              <a:rPr lang="en-US" altLang="zh-TW" sz="1600" dirty="0"/>
              <a:t>and go back to background when gesture bar go lower than </a:t>
            </a:r>
            <a:r>
              <a:rPr lang="en-US" altLang="zh-TW" sz="1600" dirty="0">
                <a:solidFill>
                  <a:srgbClr val="C00000"/>
                </a:solidFill>
              </a:rPr>
              <a:t>lower threshold.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8DE82CD-104C-4C82-BE5D-709527064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3" b="1"/>
          <a:stretch/>
        </p:blipFill>
        <p:spPr>
          <a:xfrm>
            <a:off x="1237049" y="1488166"/>
            <a:ext cx="4002453" cy="3019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B99C86D-C50B-4F83-8EF7-6AE839293DD5}"/>
              </a:ext>
            </a:extLst>
          </p:cNvPr>
          <p:cNvSpPr/>
          <p:nvPr/>
        </p:nvSpPr>
        <p:spPr>
          <a:xfrm>
            <a:off x="1308684" y="4104829"/>
            <a:ext cx="3858936" cy="3355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6EFC04E-4A7E-449F-B9AA-4887385340FA}"/>
              </a:ext>
            </a:extLst>
          </p:cNvPr>
          <p:cNvSpPr txBox="1"/>
          <p:nvPr/>
        </p:nvSpPr>
        <p:spPr>
          <a:xfrm>
            <a:off x="1648109" y="4493348"/>
            <a:ext cx="2944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Adjust post processing threshold.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9D7FBFDD-E3AE-4DF2-8265-B7216B98A8EB}"/>
              </a:ext>
            </a:extLst>
          </p:cNvPr>
          <p:cNvSpPr/>
          <p:nvPr/>
        </p:nvSpPr>
        <p:spPr>
          <a:xfrm>
            <a:off x="5479409" y="3159616"/>
            <a:ext cx="822121" cy="92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4D2596-4979-47A0-98A0-3019AC549F90}"/>
              </a:ext>
            </a:extLst>
          </p:cNvPr>
          <p:cNvSpPr txBox="1"/>
          <p:nvPr/>
        </p:nvSpPr>
        <p:spPr>
          <a:xfrm>
            <a:off x="5196539" y="2771900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Gesture triggered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9DD2AB4-F8C5-4442-84DE-A985461D1885}"/>
              </a:ext>
            </a:extLst>
          </p:cNvPr>
          <p:cNvSpPr/>
          <p:nvPr/>
        </p:nvSpPr>
        <p:spPr>
          <a:xfrm>
            <a:off x="6668289" y="1794474"/>
            <a:ext cx="906970" cy="1937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1D367A8-AEDB-44F8-A4BE-64CABFD04572}"/>
              </a:ext>
            </a:extLst>
          </p:cNvPr>
          <p:cNvSpPr txBox="1"/>
          <p:nvPr/>
        </p:nvSpPr>
        <p:spPr>
          <a:xfrm>
            <a:off x="7490379" y="1560647"/>
            <a:ext cx="1569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Triggered gesture.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86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E336963-6806-4F89-9B00-C36F4DCCE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0665" y="1705721"/>
            <a:ext cx="3346196" cy="2779462"/>
          </a:xfr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Hardware Inference(picture)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D95C23-4EF4-4A1A-AEE1-1D98216EF827}"/>
              </a:ext>
            </a:extLst>
          </p:cNvPr>
          <p:cNvSpPr txBox="1"/>
          <p:nvPr/>
        </p:nvSpPr>
        <p:spPr>
          <a:xfrm>
            <a:off x="1089240" y="4884619"/>
            <a:ext cx="9877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Show hardware inference results when the gesture was detected.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Clicked the picture to unlock the gesture for which can be detected. (border become green)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 When the gesture 1 was detected, picture number 1 will light up.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202938-6AA9-43DA-9186-48E0F8D1B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2" y="1705722"/>
            <a:ext cx="3349012" cy="2782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7F0523-167B-447E-B270-A62F5B156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06" y="1702548"/>
            <a:ext cx="3340148" cy="2782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184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BCAFCB8-F56D-4C3B-AF7C-B76A7D898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4B91B7-3946-4029-ABAB-DE666026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08" y="1271963"/>
            <a:ext cx="4082851" cy="4845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Software Inference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D95C23-4EF4-4A1A-AEE1-1D98216EF827}"/>
              </a:ext>
            </a:extLst>
          </p:cNvPr>
          <p:cNvSpPr txBox="1"/>
          <p:nvPr/>
        </p:nvSpPr>
        <p:spPr>
          <a:xfrm>
            <a:off x="5404818" y="1407886"/>
            <a:ext cx="57798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Similar to  “Hardware Inference”. It shows </a:t>
            </a:r>
            <a:r>
              <a:rPr lang="en-US" altLang="zh-TW" sz="1600" dirty="0">
                <a:solidFill>
                  <a:srgbClr val="C00000"/>
                </a:solidFill>
              </a:rPr>
              <a:t>software algorithm inference</a:t>
            </a:r>
            <a:r>
              <a:rPr lang="en-US" altLang="zh-TW" sz="1600" dirty="0"/>
              <a:t> results when the gesture was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It also shows feature maps from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When the gesture 1 was detected bar 1 will go high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Gesture triggered when gesture bar is higher than </a:t>
            </a:r>
            <a:r>
              <a:rPr lang="en-US" altLang="zh-TW" sz="1600" dirty="0">
                <a:solidFill>
                  <a:srgbClr val="C00000"/>
                </a:solidFill>
              </a:rPr>
              <a:t>upper threshold </a:t>
            </a:r>
            <a:r>
              <a:rPr lang="en-US" altLang="zh-TW" sz="1600" dirty="0"/>
              <a:t>and go back to background when gesture bar go lower than </a:t>
            </a:r>
            <a:r>
              <a:rPr lang="en-US" altLang="zh-TW" sz="1600" dirty="0">
                <a:solidFill>
                  <a:srgbClr val="C00000"/>
                </a:solidFill>
              </a:rPr>
              <a:t>lower threshold. </a:t>
            </a:r>
          </a:p>
        </p:txBody>
      </p:sp>
    </p:spTree>
    <p:extLst>
      <p:ext uri="{BB962C8B-B14F-4D97-AF65-F5344CB8AC3E}">
        <p14:creationId xmlns:p14="http://schemas.microsoft.com/office/powerpoint/2010/main" val="25860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D95C23-4EF4-4A1A-AEE1-1D98216EF827}"/>
              </a:ext>
            </a:extLst>
          </p:cNvPr>
          <p:cNvSpPr txBox="1"/>
          <p:nvPr/>
        </p:nvSpPr>
        <p:spPr>
          <a:xfrm>
            <a:off x="5362873" y="1407886"/>
            <a:ext cx="577982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It shows </a:t>
            </a:r>
            <a:r>
              <a:rPr lang="en-US" altLang="zh-TW" sz="1600" dirty="0">
                <a:solidFill>
                  <a:srgbClr val="C00000"/>
                </a:solidFill>
              </a:rPr>
              <a:t>software algorithm inference</a:t>
            </a:r>
            <a:r>
              <a:rPr lang="en-US" altLang="zh-TW" sz="1600" dirty="0"/>
              <a:t> results when the gesture was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It also shows feature maps from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When the gesture 1 was detected bar 1 will go high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Gesture triggered when gesture bar is higher than </a:t>
            </a:r>
            <a:r>
              <a:rPr lang="en-US" altLang="zh-TW" sz="1600" dirty="0">
                <a:solidFill>
                  <a:srgbClr val="C00000"/>
                </a:solidFill>
              </a:rPr>
              <a:t>upper threshold </a:t>
            </a:r>
            <a:r>
              <a:rPr lang="en-US" altLang="zh-TW" sz="1600" dirty="0"/>
              <a:t>and go back to background when gesture bar go lower than </a:t>
            </a:r>
            <a:r>
              <a:rPr lang="en-US" altLang="zh-TW" sz="1600" dirty="0">
                <a:solidFill>
                  <a:srgbClr val="C00000"/>
                </a:solidFill>
              </a:rPr>
              <a:t>lower threshold.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It will auto save last </a:t>
            </a:r>
            <a:r>
              <a:rPr lang="en-US" altLang="zh-TW" sz="1600" dirty="0">
                <a:solidFill>
                  <a:srgbClr val="C00000"/>
                </a:solidFill>
              </a:rPr>
              <a:t>50 frames </a:t>
            </a:r>
            <a:r>
              <a:rPr lang="en-US" altLang="zh-TW" sz="1600" dirty="0"/>
              <a:t>and later </a:t>
            </a:r>
            <a:r>
              <a:rPr lang="en-US" altLang="zh-TW" sz="1600" dirty="0">
                <a:solidFill>
                  <a:srgbClr val="C00000"/>
                </a:solidFill>
              </a:rPr>
              <a:t>49 frames </a:t>
            </a:r>
            <a:r>
              <a:rPr lang="en-US" altLang="zh-TW" sz="1600" dirty="0"/>
              <a:t>false positive gesture was triggered.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C4B12C7A-2619-4C5F-9FB1-889A973E5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0267" y="4973239"/>
            <a:ext cx="5656125" cy="1140905"/>
          </a:xfr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False Positive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5BD1CB03-8664-42EE-969C-884FADBE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08" y="1271963"/>
            <a:ext cx="4082851" cy="4842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A5F6AE-D80C-4AC0-BB9D-1A4DB859901A}"/>
              </a:ext>
            </a:extLst>
          </p:cNvPr>
          <p:cNvSpPr txBox="1"/>
          <p:nvPr/>
        </p:nvSpPr>
        <p:spPr>
          <a:xfrm>
            <a:off x="6956343" y="4834739"/>
            <a:ext cx="3818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Recorded data path:   “ ./Record/</a:t>
            </a:r>
            <a:r>
              <a:rPr lang="en-US" altLang="zh-TW" sz="1200" b="1" dirty="0" err="1">
                <a:solidFill>
                  <a:srgbClr val="C00000"/>
                </a:solidFill>
              </a:rPr>
              <a:t>RDI_fx</a:t>
            </a:r>
            <a:r>
              <a:rPr lang="en-US" altLang="zh-TW" sz="1200" b="1" dirty="0">
                <a:solidFill>
                  <a:srgbClr val="C00000"/>
                </a:solidFill>
              </a:rPr>
              <a:t>/False positive/ ”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F1ED0A-3B93-4377-974E-C5346A62167D}"/>
              </a:ext>
            </a:extLst>
          </p:cNvPr>
          <p:cNvSpPr/>
          <p:nvPr/>
        </p:nvSpPr>
        <p:spPr>
          <a:xfrm>
            <a:off x="8070209" y="5111738"/>
            <a:ext cx="771787" cy="2152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054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41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5E2BFA-A7D2-4FC8-A32A-75241D043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24" y="1303839"/>
            <a:ext cx="3030398" cy="3374488"/>
          </a:xfr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Connect Device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A8C3E2-F699-47E0-9E8D-F6FFFC03F084}"/>
              </a:ext>
            </a:extLst>
          </p:cNvPr>
          <p:cNvSpPr txBox="1"/>
          <p:nvPr/>
        </p:nvSpPr>
        <p:spPr>
          <a:xfrm>
            <a:off x="771570" y="5030504"/>
            <a:ext cx="1045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Press “</a:t>
            </a:r>
            <a:r>
              <a:rPr lang="en-US" altLang="zh-TW" dirty="0">
                <a:solidFill>
                  <a:srgbClr val="FF0000"/>
                </a:solidFill>
              </a:rPr>
              <a:t>Connect</a:t>
            </a:r>
            <a:r>
              <a:rPr lang="en-US" altLang="zh-TW" dirty="0"/>
              <a:t>” to connect the device and enable interface.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When device was connected, it will show the firmware version.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073EBE-A0A2-43F5-B339-B1D5BDB8C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573" y="1303839"/>
            <a:ext cx="3030398" cy="3374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13ABFDA-FB09-4DBF-B69D-16C85D0E8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"/>
          <a:stretch/>
        </p:blipFill>
        <p:spPr>
          <a:xfrm>
            <a:off x="8221131" y="1303840"/>
            <a:ext cx="3030398" cy="3380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3179DA94-C350-4F22-B5F6-36F5CFEDC407}"/>
              </a:ext>
            </a:extLst>
          </p:cNvPr>
          <p:cNvSpPr/>
          <p:nvPr/>
        </p:nvSpPr>
        <p:spPr>
          <a:xfrm>
            <a:off x="3771351" y="2991083"/>
            <a:ext cx="339254" cy="45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58D99F5-87E5-4026-BE41-D5D4993D3D87}"/>
              </a:ext>
            </a:extLst>
          </p:cNvPr>
          <p:cNvSpPr/>
          <p:nvPr/>
        </p:nvSpPr>
        <p:spPr>
          <a:xfrm>
            <a:off x="7620729" y="2968217"/>
            <a:ext cx="339254" cy="45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9E2B2E9-D3D2-49CF-A960-7C5A74443E94}"/>
              </a:ext>
            </a:extLst>
          </p:cNvPr>
          <p:cNvSpPr txBox="1"/>
          <p:nvPr/>
        </p:nvSpPr>
        <p:spPr>
          <a:xfrm>
            <a:off x="3355332" y="3152030"/>
            <a:ext cx="117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C00000"/>
                </a:solidFill>
              </a:rPr>
              <a:t>Press </a:t>
            </a:r>
          </a:p>
          <a:p>
            <a:pPr algn="ctr"/>
            <a:r>
              <a:rPr lang="en-US" altLang="zh-TW" sz="1200" b="1" dirty="0">
                <a:solidFill>
                  <a:srgbClr val="C00000"/>
                </a:solidFill>
              </a:rPr>
              <a:t>“Connect”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B64564-06AE-4A52-AC99-6D0B7935FE80}"/>
              </a:ext>
            </a:extLst>
          </p:cNvPr>
          <p:cNvSpPr txBox="1"/>
          <p:nvPr/>
        </p:nvSpPr>
        <p:spPr>
          <a:xfrm>
            <a:off x="7201940" y="3101696"/>
            <a:ext cx="1176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C00000"/>
                </a:solidFill>
              </a:rPr>
              <a:t>Press </a:t>
            </a:r>
          </a:p>
          <a:p>
            <a:pPr algn="ctr"/>
            <a:r>
              <a:rPr lang="en-US" altLang="zh-TW" sz="1200" b="1" dirty="0">
                <a:solidFill>
                  <a:srgbClr val="C00000"/>
                </a:solidFill>
              </a:rPr>
              <a:t>“Disconnect”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78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947A915-7C2C-4038-938B-817EF5E1C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214" y="1331453"/>
            <a:ext cx="3859290" cy="4316516"/>
          </a:xfr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Select parameter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A8C3E2-F699-47E0-9E8D-F6FFFC03F084}"/>
              </a:ext>
            </a:extLst>
          </p:cNvPr>
          <p:cNvSpPr txBox="1"/>
          <p:nvPr/>
        </p:nvSpPr>
        <p:spPr>
          <a:xfrm>
            <a:off x="5704297" y="1726963"/>
            <a:ext cx="5649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First choose a setting folder in the setting list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After you choose the setting , press “</a:t>
            </a:r>
            <a:r>
              <a:rPr lang="en-US" altLang="zh-TW" dirty="0">
                <a:solidFill>
                  <a:srgbClr val="C00000"/>
                </a:solidFill>
              </a:rPr>
              <a:t>Set Script</a:t>
            </a:r>
            <a:r>
              <a:rPr lang="en-US" altLang="zh-TW" dirty="0"/>
              <a:t>” to run the setting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you want to update or add some settings, put it in </a:t>
            </a:r>
            <a:r>
              <a:rPr lang="en-US" altLang="zh-TW" sz="1800" dirty="0">
                <a:solidFill>
                  <a:srgbClr val="C00000"/>
                </a:solidFill>
              </a:rPr>
              <a:t>“ </a:t>
            </a:r>
            <a:r>
              <a:rPr lang="en-US" altLang="zh-TW" sz="1800" dirty="0" err="1">
                <a:solidFill>
                  <a:srgbClr val="C00000"/>
                </a:solidFill>
              </a:rPr>
              <a:t>TempParam</a:t>
            </a:r>
            <a:r>
              <a:rPr lang="en-US" altLang="zh-TW" sz="1800" dirty="0">
                <a:solidFill>
                  <a:srgbClr val="C00000"/>
                </a:solidFill>
              </a:rPr>
              <a:t> ”</a:t>
            </a:r>
            <a:r>
              <a:rPr lang="en-US" altLang="zh-TW" dirty="0"/>
              <a:t> directory.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F1ADC1-7FFE-4405-9967-D6B78604110B}"/>
              </a:ext>
            </a:extLst>
          </p:cNvPr>
          <p:cNvSpPr/>
          <p:nvPr/>
        </p:nvSpPr>
        <p:spPr>
          <a:xfrm>
            <a:off x="1744909" y="1879845"/>
            <a:ext cx="2290196" cy="9823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9E2B2E9-D3D2-49CF-A960-7C5A74443E94}"/>
              </a:ext>
            </a:extLst>
          </p:cNvPr>
          <p:cNvSpPr txBox="1"/>
          <p:nvPr/>
        </p:nvSpPr>
        <p:spPr>
          <a:xfrm>
            <a:off x="1610688" y="2821754"/>
            <a:ext cx="856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Setting list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98757C-7A55-4ED5-B8D4-3E6A89A1860F}"/>
              </a:ext>
            </a:extLst>
          </p:cNvPr>
          <p:cNvSpPr/>
          <p:nvPr/>
        </p:nvSpPr>
        <p:spPr>
          <a:xfrm>
            <a:off x="4095773" y="1879844"/>
            <a:ext cx="576896" cy="2348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F196DA-EDB0-439B-A434-D30C1956236C}"/>
              </a:ext>
            </a:extLst>
          </p:cNvPr>
          <p:cNvSpPr txBox="1"/>
          <p:nvPr/>
        </p:nvSpPr>
        <p:spPr>
          <a:xfrm>
            <a:off x="4035105" y="1577678"/>
            <a:ext cx="1245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Set script button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1E6C0CB-73E9-4DC3-9F14-75654CE27762}"/>
              </a:ext>
            </a:extLst>
          </p:cNvPr>
          <p:cNvGrpSpPr/>
          <p:nvPr/>
        </p:nvGrpSpPr>
        <p:grpSpPr>
          <a:xfrm>
            <a:off x="5913245" y="3342651"/>
            <a:ext cx="4807886" cy="2280151"/>
            <a:chOff x="5166625" y="3649049"/>
            <a:chExt cx="4807886" cy="228015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EAD990E-DFFF-4C74-98CE-3481D72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625" y="3926048"/>
              <a:ext cx="4807886" cy="2003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5CFC114-621E-412A-81A9-E230764A2215}"/>
                </a:ext>
              </a:extLst>
            </p:cNvPr>
            <p:cNvSpPr/>
            <p:nvPr/>
          </p:nvSpPr>
          <p:spPr>
            <a:xfrm>
              <a:off x="6392194" y="3937419"/>
              <a:ext cx="1870962" cy="26844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90456C0-BD10-44AB-BE52-26D5D9BF6A62}"/>
                </a:ext>
              </a:extLst>
            </p:cNvPr>
            <p:cNvSpPr txBox="1"/>
            <p:nvPr/>
          </p:nvSpPr>
          <p:spPr>
            <a:xfrm>
              <a:off x="6827883" y="3649049"/>
              <a:ext cx="21757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rgbClr val="C00000"/>
                  </a:solidFill>
                </a:rPr>
                <a:t>Setting path:   “ ./</a:t>
              </a:r>
              <a:r>
                <a:rPr lang="en-US" altLang="zh-TW" sz="1200" b="1" dirty="0" err="1">
                  <a:solidFill>
                    <a:srgbClr val="C00000"/>
                  </a:solidFill>
                </a:rPr>
                <a:t>TempParam</a:t>
              </a:r>
              <a:r>
                <a:rPr lang="en-US" altLang="zh-TW" sz="1200" b="1" dirty="0">
                  <a:solidFill>
                    <a:srgbClr val="C00000"/>
                  </a:solidFill>
                </a:rPr>
                <a:t> ”</a:t>
              </a:r>
              <a:endParaRPr lang="zh-TW" alt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38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4D64D-8444-4F8A-BE36-26747F7E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7839"/>
            <a:ext cx="10515600" cy="941161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91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7F8EFAC-A1F3-4E49-94E8-138423461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504" b="31444"/>
          <a:stretch/>
        </p:blipFill>
        <p:spPr>
          <a:xfrm>
            <a:off x="628475" y="1610685"/>
            <a:ext cx="4881230" cy="3045205"/>
          </a:xfr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Modes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A8C3E2-F699-47E0-9E8D-F6FFFC03F084}"/>
              </a:ext>
            </a:extLst>
          </p:cNvPr>
          <p:cNvSpPr txBox="1"/>
          <p:nvPr/>
        </p:nvSpPr>
        <p:spPr>
          <a:xfrm>
            <a:off x="5572600" y="1610685"/>
            <a:ext cx="59909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altLang="zh-TW" sz="1400" dirty="0">
                <a:hlinkClick r:id="rId3" action="ppaction://hlinksldjump"/>
              </a:rPr>
              <a:t>Display raw data and feature map</a:t>
            </a:r>
            <a:r>
              <a:rPr lang="en-US" altLang="zh-TW" sz="14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1400" dirty="0">
                <a:hlinkClick r:id="rId4" action="ppaction://hlinksldjump"/>
              </a:rPr>
              <a:t>Tracking object’s 2D position. </a:t>
            </a:r>
            <a:endParaRPr lang="en-US" altLang="zh-TW" sz="1400" dirty="0"/>
          </a:p>
          <a:p>
            <a:pPr marL="800100" lvl="1" indent="-342900">
              <a:buAutoNum type="arabicPeriod" startAt="3"/>
            </a:pPr>
            <a:r>
              <a:rPr lang="en-US" altLang="zh-TW" sz="1400" dirty="0">
                <a:hlinkClick r:id="rId5" action="ppaction://hlinksldjump"/>
              </a:rPr>
              <a:t>Gesture recording and save Raw data. </a:t>
            </a:r>
            <a:endParaRPr lang="en-US" altLang="zh-TW" sz="1400" dirty="0"/>
          </a:p>
          <a:p>
            <a:pPr marL="800100" lvl="1" indent="-342900">
              <a:buFontTx/>
              <a:buAutoNum type="arabicPeriod" startAt="3"/>
            </a:pPr>
            <a:r>
              <a:rPr lang="en-US" altLang="zh-TW" sz="1400" dirty="0">
                <a:hlinkClick r:id="rId5" action="ppaction://hlinksldjump"/>
              </a:rPr>
              <a:t>Gesture recording and save feature map</a:t>
            </a:r>
            <a:r>
              <a:rPr lang="en-US" altLang="zh-TW" sz="1400" dirty="0"/>
              <a:t>.</a:t>
            </a:r>
          </a:p>
          <a:p>
            <a:pPr marL="800100" lvl="1" indent="-342900">
              <a:buAutoNum type="arabicPeriod" startAt="3"/>
            </a:pPr>
            <a:r>
              <a:rPr lang="en-US" altLang="zh-TW" sz="1400" dirty="0">
                <a:hlinkClick r:id="rId6" action="ppaction://hlinksldjump"/>
              </a:rPr>
              <a:t>Hardware inference result and show exponential</a:t>
            </a:r>
            <a:endParaRPr lang="en-US" altLang="zh-TW" sz="1400" dirty="0"/>
          </a:p>
          <a:p>
            <a:pPr marL="800100" lvl="1" indent="-342900">
              <a:buAutoNum type="arabicPeriod" startAt="3"/>
            </a:pPr>
            <a:r>
              <a:rPr lang="en-US" altLang="zh-TW" sz="1400" dirty="0">
                <a:hlinkClick r:id="rId7" action="ppaction://hlinksldjump"/>
              </a:rPr>
              <a:t>Hardware inference result light up pictures when trigger gesture</a:t>
            </a:r>
            <a:r>
              <a:rPr lang="en-US" altLang="zh-TW" sz="1400" dirty="0"/>
              <a:t>.</a:t>
            </a:r>
          </a:p>
          <a:p>
            <a:pPr marL="800100" lvl="1" indent="-342900">
              <a:buAutoNum type="arabicPeriod" startAt="7"/>
            </a:pPr>
            <a:r>
              <a:rPr lang="en-US" altLang="zh-TW" sz="1400" dirty="0">
                <a:hlinkClick r:id="rId8" action="ppaction://hlinksldjump"/>
              </a:rPr>
              <a:t>Software inference.</a:t>
            </a:r>
            <a:endParaRPr lang="en-US" altLang="zh-TW" sz="1400" dirty="0"/>
          </a:p>
          <a:p>
            <a:pPr marL="800100" lvl="1" indent="-342900">
              <a:buFontTx/>
              <a:buAutoNum type="arabicPeriod" startAt="7"/>
            </a:pPr>
            <a:r>
              <a:rPr lang="en-US" altLang="zh-TW" sz="1400" dirty="0">
                <a:hlinkClick r:id="rId9" action="ppaction://hlinksldjump"/>
              </a:rPr>
              <a:t>Auto saving data when false positive gesture trigger.</a:t>
            </a:r>
            <a:endParaRPr lang="en-US" altLang="zh-TW" sz="1400" dirty="0"/>
          </a:p>
          <a:p>
            <a:pPr marL="800100" lvl="1" indent="-342900">
              <a:buAutoNum type="arabicPeriod" startAt="7"/>
            </a:pPr>
            <a:r>
              <a:rPr lang="en-US" altLang="zh-TW" sz="1400" dirty="0"/>
              <a:t>Offline machine learning AI results.</a:t>
            </a:r>
          </a:p>
          <a:p>
            <a:pPr lvl="1"/>
            <a:r>
              <a:rPr lang="en-US" altLang="zh-TW" sz="1400" dirty="0"/>
              <a:t>10.   </a:t>
            </a:r>
            <a:r>
              <a:rPr lang="en-US" altLang="zh-TW" sz="1400" dirty="0">
                <a:hlinkClick r:id="rId10" action="ppaction://hlinksldjump"/>
              </a:rPr>
              <a:t>Display recorded raw data or feature map.</a:t>
            </a:r>
            <a:endParaRPr lang="en-US" altLang="zh-TW" sz="1400" dirty="0"/>
          </a:p>
          <a:p>
            <a:pPr marL="800100" lvl="1" indent="-342900">
              <a:buAutoNum type="arabicPeriod" startAt="7"/>
            </a:pPr>
            <a:endParaRPr lang="en-US" altLang="zh-TW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066AD67-3516-4CEE-BF83-9F637CA2E743}"/>
              </a:ext>
            </a:extLst>
          </p:cNvPr>
          <p:cNvSpPr txBox="1"/>
          <p:nvPr/>
        </p:nvSpPr>
        <p:spPr>
          <a:xfrm>
            <a:off x="4965001" y="2528547"/>
            <a:ext cx="352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i="1" dirty="0">
                <a:solidFill>
                  <a:srgbClr val="C00000"/>
                </a:solidFill>
              </a:rPr>
              <a:t>1.</a:t>
            </a:r>
          </a:p>
          <a:p>
            <a:r>
              <a:rPr lang="en-US" altLang="zh-TW" sz="1000" b="1" i="1" dirty="0">
                <a:solidFill>
                  <a:srgbClr val="C00000"/>
                </a:solidFill>
              </a:rPr>
              <a:t>2.</a:t>
            </a:r>
          </a:p>
          <a:p>
            <a:r>
              <a:rPr lang="en-US" altLang="zh-TW" sz="1000" b="1" i="1" dirty="0">
                <a:solidFill>
                  <a:srgbClr val="C00000"/>
                </a:solidFill>
              </a:rPr>
              <a:t>3.</a:t>
            </a:r>
          </a:p>
          <a:p>
            <a:r>
              <a:rPr lang="en-US" altLang="zh-TW" sz="1000" b="1" i="1" dirty="0">
                <a:solidFill>
                  <a:srgbClr val="C00000"/>
                </a:solidFill>
              </a:rPr>
              <a:t>4.</a:t>
            </a:r>
          </a:p>
          <a:p>
            <a:r>
              <a:rPr lang="en-US" altLang="zh-TW" sz="1000" b="1" i="1" dirty="0">
                <a:solidFill>
                  <a:srgbClr val="C00000"/>
                </a:solidFill>
              </a:rPr>
              <a:t>5.</a:t>
            </a:r>
          </a:p>
          <a:p>
            <a:r>
              <a:rPr lang="en-US" altLang="zh-TW" sz="1000" b="1" i="1" dirty="0">
                <a:solidFill>
                  <a:srgbClr val="C00000"/>
                </a:solidFill>
              </a:rPr>
              <a:t>6.</a:t>
            </a:r>
          </a:p>
          <a:p>
            <a:r>
              <a:rPr lang="en-US" altLang="zh-TW" sz="1000" b="1" i="1" dirty="0">
                <a:solidFill>
                  <a:srgbClr val="C00000"/>
                </a:solidFill>
              </a:rPr>
              <a:t>7.</a:t>
            </a:r>
          </a:p>
          <a:p>
            <a:r>
              <a:rPr lang="en-US" altLang="zh-TW" sz="1000" b="1" i="1" dirty="0">
                <a:solidFill>
                  <a:srgbClr val="C00000"/>
                </a:solidFill>
              </a:rPr>
              <a:t>8.</a:t>
            </a:r>
          </a:p>
          <a:p>
            <a:r>
              <a:rPr lang="en-US" altLang="zh-TW" sz="1000" b="1" i="1" dirty="0">
                <a:solidFill>
                  <a:srgbClr val="C00000"/>
                </a:solidFill>
              </a:rPr>
              <a:t>9.</a:t>
            </a:r>
          </a:p>
          <a:p>
            <a:r>
              <a:rPr lang="en-US" altLang="zh-TW" sz="1000" b="1" i="1" dirty="0">
                <a:solidFill>
                  <a:srgbClr val="C00000"/>
                </a:solidFill>
              </a:rPr>
              <a:t>10.</a:t>
            </a:r>
            <a:endParaRPr lang="zh-TW" altLang="en-US" sz="10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5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294748A-420B-4791-B6B0-FEDED7E27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725" y="1295749"/>
            <a:ext cx="6140618" cy="4650351"/>
          </a:xfr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Display map only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A3B10B7-8B67-4FAF-A3B1-E183FB2FF25A}"/>
              </a:ext>
            </a:extLst>
          </p:cNvPr>
          <p:cNvSpPr/>
          <p:nvPr/>
        </p:nvSpPr>
        <p:spPr>
          <a:xfrm>
            <a:off x="4629255" y="1673603"/>
            <a:ext cx="3902350" cy="19127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DA19BBB-E0ED-4A41-AD24-38A79E5ACDE8}"/>
              </a:ext>
            </a:extLst>
          </p:cNvPr>
          <p:cNvSpPr txBox="1"/>
          <p:nvPr/>
        </p:nvSpPr>
        <p:spPr>
          <a:xfrm>
            <a:off x="8591343" y="2245293"/>
            <a:ext cx="2091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Show raw data amplitude</a:t>
            </a:r>
          </a:p>
          <a:p>
            <a:r>
              <a:rPr lang="en-US" altLang="zh-TW" sz="1400" b="1" dirty="0">
                <a:solidFill>
                  <a:srgbClr val="C00000"/>
                </a:solidFill>
              </a:rPr>
              <a:t> in real time.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B3AEB22-3CDD-48B9-91E0-C73120814A26}"/>
              </a:ext>
            </a:extLst>
          </p:cNvPr>
          <p:cNvSpPr/>
          <p:nvPr/>
        </p:nvSpPr>
        <p:spPr>
          <a:xfrm>
            <a:off x="4629255" y="3795220"/>
            <a:ext cx="3902350" cy="2098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93A6577-631E-4A51-9991-216FB0CDD042}"/>
              </a:ext>
            </a:extLst>
          </p:cNvPr>
          <p:cNvSpPr txBox="1"/>
          <p:nvPr/>
        </p:nvSpPr>
        <p:spPr>
          <a:xfrm>
            <a:off x="8651081" y="4321471"/>
            <a:ext cx="195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Show RDI and PHD map</a:t>
            </a:r>
          </a:p>
          <a:p>
            <a:r>
              <a:rPr lang="en-US" altLang="zh-TW" sz="1400" b="1" dirty="0">
                <a:solidFill>
                  <a:srgbClr val="C00000"/>
                </a:solidFill>
              </a:rPr>
              <a:t> in real time.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610929B-68E3-429D-903E-7FD3437173FF}"/>
              </a:ext>
            </a:extLst>
          </p:cNvPr>
          <p:cNvSpPr txBox="1"/>
          <p:nvPr/>
        </p:nvSpPr>
        <p:spPr>
          <a:xfrm>
            <a:off x="8651081" y="4968009"/>
            <a:ext cx="2291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Border light up when object </a:t>
            </a:r>
          </a:p>
          <a:p>
            <a:r>
              <a:rPr lang="en-US" altLang="zh-TW" sz="1400" b="1" dirty="0">
                <a:solidFill>
                  <a:srgbClr val="C00000"/>
                </a:solidFill>
              </a:rPr>
              <a:t>in recognize region.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A48FB4F4-9776-476E-9C4B-6CAF2A402FFF}"/>
              </a:ext>
            </a:extLst>
          </p:cNvPr>
          <p:cNvSpPr txBox="1"/>
          <p:nvPr/>
        </p:nvSpPr>
        <p:spPr>
          <a:xfrm>
            <a:off x="638178" y="2063571"/>
            <a:ext cx="1852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Adjust maps max level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5E347D2-0481-468C-9141-A3907843396D}"/>
              </a:ext>
            </a:extLst>
          </p:cNvPr>
          <p:cNvSpPr txBox="1"/>
          <p:nvPr/>
        </p:nvSpPr>
        <p:spPr>
          <a:xfrm>
            <a:off x="69973" y="1713970"/>
            <a:ext cx="2466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Select map visualization config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F5F1E46-E333-4BE5-ABF2-03BB5CBB445D}"/>
              </a:ext>
            </a:extLst>
          </p:cNvPr>
          <p:cNvSpPr/>
          <p:nvPr/>
        </p:nvSpPr>
        <p:spPr>
          <a:xfrm>
            <a:off x="2516697" y="1673603"/>
            <a:ext cx="1862300" cy="3481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7F9CC70-9C6C-42AF-B4F8-FA8440D38CCC}"/>
              </a:ext>
            </a:extLst>
          </p:cNvPr>
          <p:cNvSpPr/>
          <p:nvPr/>
        </p:nvSpPr>
        <p:spPr>
          <a:xfrm>
            <a:off x="2516697" y="2048760"/>
            <a:ext cx="1862300" cy="337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03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D46A18-1288-4EE7-8CBB-AE04A6DBA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944" y="1408113"/>
            <a:ext cx="3915842" cy="3254262"/>
          </a:xfr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Position Tracking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0608BB-1905-4D70-97DB-9853ACB642B8}"/>
              </a:ext>
            </a:extLst>
          </p:cNvPr>
          <p:cNvSpPr txBox="1"/>
          <p:nvPr/>
        </p:nvSpPr>
        <p:spPr>
          <a:xfrm>
            <a:off x="2500553" y="5062729"/>
            <a:ext cx="6962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The ball will show the tracking axis results, it is referred to object’s 2D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The dot become green when the object is in the recognized region.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9660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B65F78D6-898E-46A7-9E6C-22E9308B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83" y="1526352"/>
            <a:ext cx="6415007" cy="3053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ADAA8A4-70A3-4AA5-B190-8513507B4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3813"/>
          <a:stretch/>
        </p:blipFill>
        <p:spPr>
          <a:xfrm>
            <a:off x="705463" y="1526352"/>
            <a:ext cx="2945530" cy="3053744"/>
          </a:xfr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Display Data Map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A0608BB-1905-4D70-97DB-9853ACB642B8}"/>
              </a:ext>
            </a:extLst>
          </p:cNvPr>
          <p:cNvSpPr txBox="1"/>
          <p:nvPr/>
        </p:nvSpPr>
        <p:spPr>
          <a:xfrm>
            <a:off x="705463" y="5205844"/>
            <a:ext cx="9948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Select a h5 files folder path (</a:t>
            </a:r>
            <a:r>
              <a:rPr lang="en-US" altLang="zh-TW" sz="1600" dirty="0">
                <a:solidFill>
                  <a:srgbClr val="C00000"/>
                </a:solidFill>
              </a:rPr>
              <a:t>Only load .h5</a:t>
            </a:r>
            <a:r>
              <a:rPr lang="en-US" altLang="zh-TW" sz="1600" dirty="0"/>
              <a:t>) and you’ll get a file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If the same </a:t>
            </a:r>
            <a:r>
              <a:rPr lang="en-US" altLang="zh-TW" sz="1600" dirty="0" err="1"/>
              <a:t>dsp</a:t>
            </a:r>
            <a:r>
              <a:rPr lang="en-US" altLang="zh-TW" sz="1600" dirty="0"/>
              <a:t> config as the .h5 file needs to be applied, the </a:t>
            </a:r>
            <a:r>
              <a:rPr lang="en-US" altLang="zh-TW" sz="1600" dirty="0" err="1"/>
              <a:t>dsp</a:t>
            </a:r>
            <a:r>
              <a:rPr lang="en-US" altLang="zh-TW" sz="1600" dirty="0"/>
              <a:t> config should be selected accordingly first.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Choose a h5 file and press “</a:t>
            </a:r>
            <a:r>
              <a:rPr lang="en-US" altLang="zh-TW" sz="1600" dirty="0">
                <a:solidFill>
                  <a:srgbClr val="C00000"/>
                </a:solidFill>
              </a:rPr>
              <a:t>start</a:t>
            </a:r>
            <a:r>
              <a:rPr lang="en-US" altLang="zh-TW" sz="1600" dirty="0"/>
              <a:t>” button after clicked h5 file you want to display on the file list .</a:t>
            </a:r>
            <a:endParaRPr lang="zh-TW" altLang="en-US" sz="1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EAEF00-CA70-4572-A11A-9B9E9A7C66AA}"/>
              </a:ext>
            </a:extLst>
          </p:cNvPr>
          <p:cNvSpPr/>
          <p:nvPr/>
        </p:nvSpPr>
        <p:spPr>
          <a:xfrm>
            <a:off x="1895533" y="2381302"/>
            <a:ext cx="1116115" cy="2108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497745-C91C-47B0-B1C4-3ECA3B0F7874}"/>
              </a:ext>
            </a:extLst>
          </p:cNvPr>
          <p:cNvSpPr txBox="1"/>
          <p:nvPr/>
        </p:nvSpPr>
        <p:spPr>
          <a:xfrm>
            <a:off x="1594421" y="2600587"/>
            <a:ext cx="1470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data directory</a:t>
            </a:r>
            <a:endParaRPr lang="zh-TW" altLang="en-US" sz="1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BE09385-3DD6-4F52-A0FA-A278338285C7}"/>
              </a:ext>
            </a:extLst>
          </p:cNvPr>
          <p:cNvCxnSpPr>
            <a:cxnSpLocks/>
          </p:cNvCxnSpPr>
          <p:nvPr/>
        </p:nvCxnSpPr>
        <p:spPr>
          <a:xfrm>
            <a:off x="3035892" y="2501847"/>
            <a:ext cx="388545" cy="116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5C2B81F-6111-4424-94FB-55C1152BD589}"/>
              </a:ext>
            </a:extLst>
          </p:cNvPr>
          <p:cNvCxnSpPr>
            <a:cxnSpLocks/>
          </p:cNvCxnSpPr>
          <p:nvPr/>
        </p:nvCxnSpPr>
        <p:spPr>
          <a:xfrm flipV="1">
            <a:off x="3884103" y="2501847"/>
            <a:ext cx="425080" cy="116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5B9C722-A9AE-45BC-9C05-DBC600FA1F6C}"/>
              </a:ext>
            </a:extLst>
          </p:cNvPr>
          <p:cNvSpPr/>
          <p:nvPr/>
        </p:nvSpPr>
        <p:spPr>
          <a:xfrm>
            <a:off x="4376841" y="2379935"/>
            <a:ext cx="1084392" cy="220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835309-8CDE-4817-A6AB-F257FF72DB33}"/>
              </a:ext>
            </a:extLst>
          </p:cNvPr>
          <p:cNvSpPr txBox="1"/>
          <p:nvPr/>
        </p:nvSpPr>
        <p:spPr>
          <a:xfrm>
            <a:off x="4935815" y="1882049"/>
            <a:ext cx="2422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Press “Start” to show feature maps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CA0E94C-A6FA-4860-AD83-3462D61C5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421" y="3711713"/>
            <a:ext cx="5251699" cy="122408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F6476D2B-92A1-41DC-9073-942A9DB939CB}"/>
              </a:ext>
            </a:extLst>
          </p:cNvPr>
          <p:cNvSpPr txBox="1"/>
          <p:nvPr/>
        </p:nvSpPr>
        <p:spPr>
          <a:xfrm>
            <a:off x="2713558" y="3674822"/>
            <a:ext cx="3044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C00000"/>
                </a:solidFill>
              </a:rPr>
              <a:t>Recorded data path:   “ ./Record ”</a:t>
            </a:r>
            <a:endParaRPr lang="zh-TW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80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A5BD3953-E209-4110-9425-282F574D0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Gesture Recording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D95C23-4EF4-4A1A-AEE1-1D98216EF827}"/>
              </a:ext>
            </a:extLst>
          </p:cNvPr>
          <p:cNvSpPr txBox="1"/>
          <p:nvPr/>
        </p:nvSpPr>
        <p:spPr>
          <a:xfrm>
            <a:off x="7355756" y="1436013"/>
            <a:ext cx="4018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Set the configs of recording process before start recording.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Press “</a:t>
            </a:r>
            <a:r>
              <a:rPr lang="en-US" altLang="zh-TW" sz="1600" dirty="0">
                <a:solidFill>
                  <a:srgbClr val="C00000"/>
                </a:solidFill>
              </a:rPr>
              <a:t>Start Recording</a:t>
            </a:r>
            <a:r>
              <a:rPr lang="en-US" altLang="zh-TW" sz="1600" dirty="0"/>
              <a:t>” to start the recording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When </a:t>
            </a:r>
            <a:r>
              <a:rPr lang="en-US" altLang="zh-TW" sz="1600" dirty="0">
                <a:solidFill>
                  <a:srgbClr val="C00000"/>
                </a:solidFill>
              </a:rPr>
              <a:t>Number of Gesture </a:t>
            </a:r>
            <a:r>
              <a:rPr lang="en-US" altLang="zh-TW" sz="1600" dirty="0"/>
              <a:t>is zero, you can collect </a:t>
            </a:r>
            <a:r>
              <a:rPr lang="en-US" altLang="zh-TW" sz="1600" dirty="0">
                <a:solidFill>
                  <a:srgbClr val="C00000"/>
                </a:solidFill>
              </a:rPr>
              <a:t>background</a:t>
            </a:r>
            <a:r>
              <a:rPr lang="en-US" altLang="zh-TW" sz="1600" dirty="0"/>
              <a:t> data. 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9D7FBFDD-E3AE-4DF2-8265-B7216B98A8EB}"/>
              </a:ext>
            </a:extLst>
          </p:cNvPr>
          <p:cNvSpPr/>
          <p:nvPr/>
        </p:nvSpPr>
        <p:spPr>
          <a:xfrm>
            <a:off x="5479409" y="3159616"/>
            <a:ext cx="822121" cy="92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4D2596-4979-47A0-98A0-3019AC549F90}"/>
              </a:ext>
            </a:extLst>
          </p:cNvPr>
          <p:cNvSpPr txBox="1"/>
          <p:nvPr/>
        </p:nvSpPr>
        <p:spPr>
          <a:xfrm>
            <a:off x="5196539" y="2771900"/>
            <a:ext cx="1471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Gesture triggered</a:t>
            </a:r>
            <a:endParaRPr lang="zh-TW" altLang="en-US" sz="1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2F45DA4-AFCB-431D-8496-834230C7FD0C}"/>
              </a:ext>
            </a:extLst>
          </p:cNvPr>
          <p:cNvGrpSpPr/>
          <p:nvPr/>
        </p:nvGrpSpPr>
        <p:grpSpPr>
          <a:xfrm>
            <a:off x="838200" y="1407886"/>
            <a:ext cx="6310694" cy="4555960"/>
            <a:chOff x="2911600" y="1168000"/>
            <a:chExt cx="6368797" cy="465265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C5B839D-97E7-42E5-AEAB-037C414DD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600" y="1168000"/>
              <a:ext cx="6368797" cy="46526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B99C86D-C50B-4F83-8EF7-6AE839293DD5}"/>
                </a:ext>
              </a:extLst>
            </p:cNvPr>
            <p:cNvSpPr/>
            <p:nvPr/>
          </p:nvSpPr>
          <p:spPr>
            <a:xfrm>
              <a:off x="2932244" y="1407887"/>
              <a:ext cx="2117928" cy="24007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DD2AB4-F8C5-4442-84DE-A985461D1885}"/>
                </a:ext>
              </a:extLst>
            </p:cNvPr>
            <p:cNvSpPr/>
            <p:nvPr/>
          </p:nvSpPr>
          <p:spPr>
            <a:xfrm>
              <a:off x="5258938" y="1419190"/>
              <a:ext cx="3935395" cy="207063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6FE6FF3-1DF1-4AF1-A3CE-4FE93CA8AB9F}"/>
                </a:ext>
              </a:extLst>
            </p:cNvPr>
            <p:cNvSpPr/>
            <p:nvPr/>
          </p:nvSpPr>
          <p:spPr>
            <a:xfrm>
              <a:off x="5258938" y="3672443"/>
              <a:ext cx="3935395" cy="20294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6EFC04E-4A7E-449F-B9AA-4887385340FA}"/>
              </a:ext>
            </a:extLst>
          </p:cNvPr>
          <p:cNvSpPr txBox="1"/>
          <p:nvPr/>
        </p:nvSpPr>
        <p:spPr>
          <a:xfrm>
            <a:off x="1480799" y="3936232"/>
            <a:ext cx="1476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Recording configs.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CBAB05F-2104-4E0D-B958-C0FEBE4E42A0}"/>
              </a:ext>
            </a:extLst>
          </p:cNvPr>
          <p:cNvSpPr txBox="1"/>
          <p:nvPr/>
        </p:nvSpPr>
        <p:spPr>
          <a:xfrm>
            <a:off x="4785989" y="1882812"/>
            <a:ext cx="2292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Frames of recording process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95D028-B16C-4DD8-8BB9-15ADA747DA24}"/>
              </a:ext>
            </a:extLst>
          </p:cNvPr>
          <p:cNvSpPr txBox="1"/>
          <p:nvPr/>
        </p:nvSpPr>
        <p:spPr>
          <a:xfrm>
            <a:off x="5990035" y="5608739"/>
            <a:ext cx="111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C00000"/>
                </a:solidFill>
              </a:rPr>
              <a:t>Feature map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280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C05BF2694DE12F4AB1106DF54486A3D0" ma:contentTypeVersion="17" ma:contentTypeDescription="建立新的文件。" ma:contentTypeScope="" ma:versionID="d4aebbea445785bf69ea99b537670c46">
  <xsd:schema xmlns:xsd="http://www.w3.org/2001/XMLSchema" xmlns:xs="http://www.w3.org/2001/XMLSchema" xmlns:p="http://schemas.microsoft.com/office/2006/metadata/properties" xmlns:ns2="24cefaa6-8ea3-4a77-9f4f-7a75bcef43b4" xmlns:ns3="d7bf9e03-faf2-43a8-a364-6d21dea06ffa" targetNamespace="http://schemas.microsoft.com/office/2006/metadata/properties" ma:root="true" ma:fieldsID="96ca16a869592e93213305d84385630c" ns2:_="" ns3:_="">
    <xsd:import namespace="24cefaa6-8ea3-4a77-9f4f-7a75bcef43b4"/>
    <xsd:import namespace="d7bf9e03-faf2-43a8-a364-6d21dea06f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_x5099__x8a3b_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cefaa6-8ea3-4a77-9f4f-7a75bcef43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影像標籤" ma:readOnly="false" ma:fieldId="{5cf76f15-5ced-4ddc-b409-7134ff3c332f}" ma:taxonomyMulti="true" ma:sspId="8586a926-541c-4615-aa82-b0b4ece74c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x5099__x8a3b_" ma:index="18" nillable="true" ma:displayName="備註" ma:format="Dropdown" ma:internalName="_x5099__x8a3b_">
      <xsd:simpleType>
        <xsd:restriction base="dms:Text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bf9e03-faf2-43a8-a364-6d21dea06ff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ab09ac37-b079-481f-b160-22b4713e90c9}" ma:internalName="TaxCatchAll" ma:showField="CatchAllData" ma:web="d7bf9e03-faf2-43a8-a364-6d21dea06f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5099__x8a3b_ xmlns="24cefaa6-8ea3-4a77-9f4f-7a75bcef43b4" xsi:nil="true"/>
    <lcf76f155ced4ddcb4097134ff3c332f xmlns="24cefaa6-8ea3-4a77-9f4f-7a75bcef43b4">
      <Terms xmlns="http://schemas.microsoft.com/office/infopath/2007/PartnerControls"/>
    </lcf76f155ced4ddcb4097134ff3c332f>
    <TaxCatchAll xmlns="d7bf9e03-faf2-43a8-a364-6d21dea06ffa" xsi:nil="true"/>
  </documentManagement>
</p:properties>
</file>

<file path=customXml/itemProps1.xml><?xml version="1.0" encoding="utf-8"?>
<ds:datastoreItem xmlns:ds="http://schemas.openxmlformats.org/officeDocument/2006/customXml" ds:itemID="{0B285C59-576A-4717-A22A-0C2457C4F230}"/>
</file>

<file path=customXml/itemProps2.xml><?xml version="1.0" encoding="utf-8"?>
<ds:datastoreItem xmlns:ds="http://schemas.openxmlformats.org/officeDocument/2006/customXml" ds:itemID="{FC115483-50E3-4057-863C-965C89D599D4}"/>
</file>

<file path=customXml/itemProps3.xml><?xml version="1.0" encoding="utf-8"?>
<ds:datastoreItem xmlns:ds="http://schemas.openxmlformats.org/officeDocument/2006/customXml" ds:itemID="{C365BD85-7161-466E-B4A9-D7EC1F398CF7}"/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817</Words>
  <Application>Microsoft Office PowerPoint</Application>
  <PresentationFormat>寬螢幕</PresentationFormat>
  <Paragraphs>114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微軟正黑體</vt:lpstr>
      <vt:lpstr>Arial</vt:lpstr>
      <vt:lpstr>Calibri</vt:lpstr>
      <vt:lpstr>Calibri Light</vt:lpstr>
      <vt:lpstr>Candara</vt:lpstr>
      <vt:lpstr>Office 佈景主題</vt:lpstr>
      <vt:lpstr>Ksoc Tool user guideline</vt:lpstr>
      <vt:lpstr>Connect Device</vt:lpstr>
      <vt:lpstr>Select parameter</vt:lpstr>
      <vt:lpstr>Modes</vt:lpstr>
      <vt:lpstr>Modes</vt:lpstr>
      <vt:lpstr>Display map only</vt:lpstr>
      <vt:lpstr>Position Tracking</vt:lpstr>
      <vt:lpstr>Display Data Map</vt:lpstr>
      <vt:lpstr>Gesture Recording</vt:lpstr>
      <vt:lpstr>Gesture Recording</vt:lpstr>
      <vt:lpstr>Hardware Inference</vt:lpstr>
      <vt:lpstr>Hardware Inference(picture)</vt:lpstr>
      <vt:lpstr>Software Inference</vt:lpstr>
      <vt:lpstr>False Positive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Katrina Mo</dc:creator>
  <cp:lastModifiedBy>Jessica chou</cp:lastModifiedBy>
  <cp:revision>75</cp:revision>
  <dcterms:created xsi:type="dcterms:W3CDTF">2021-01-29T01:46:06Z</dcterms:created>
  <dcterms:modified xsi:type="dcterms:W3CDTF">2022-01-27T12:00:47Z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0x010100C05BF2694DE12F4AB1106DF54486A3D0</vt:lpwstr>
  </property>
</Properties>
</file>